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7" d="100"/>
          <a:sy n="107" d="100"/>
        </p:scale>
        <p:origin x="200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231F20"/>
                </a:solidFill>
                <a:latin typeface="Arial-BoldItalicMT"/>
                <a:cs typeface="Arial-BoldItalic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231F20"/>
                </a:solidFill>
                <a:latin typeface="Arial-BoldItalicMT"/>
                <a:cs typeface="Arial-BoldItalic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1">
                <a:solidFill>
                  <a:srgbClr val="231F20"/>
                </a:solidFill>
                <a:latin typeface="Arial-BoldItalicMT"/>
                <a:cs typeface="Arial-BoldItalic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350" y="762000"/>
            <a:ext cx="10045700" cy="0"/>
          </a:xfrm>
          <a:custGeom>
            <a:avLst/>
            <a:gdLst/>
            <a:ahLst/>
            <a:cxnLst/>
            <a:rect l="l" t="t" r="r" b="b"/>
            <a:pathLst>
              <a:path w="10045700">
                <a:moveTo>
                  <a:pt x="0" y="0"/>
                </a:moveTo>
                <a:lnTo>
                  <a:pt x="10045687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50" y="730250"/>
            <a:ext cx="10045700" cy="63500"/>
          </a:xfrm>
          <a:custGeom>
            <a:avLst/>
            <a:gdLst/>
            <a:ahLst/>
            <a:cxnLst/>
            <a:rect l="l" t="t" r="r" b="b"/>
            <a:pathLst>
              <a:path w="10045700" h="63500">
                <a:moveTo>
                  <a:pt x="0" y="63500"/>
                </a:moveTo>
                <a:lnTo>
                  <a:pt x="10045700" y="63500"/>
                </a:lnTo>
                <a:lnTo>
                  <a:pt x="10045700" y="0"/>
                </a:lnTo>
                <a:lnTo>
                  <a:pt x="0" y="0"/>
                </a:lnTo>
                <a:lnTo>
                  <a:pt x="0" y="6350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96979" y="101600"/>
            <a:ext cx="1664441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1">
                <a:solidFill>
                  <a:srgbClr val="231F20"/>
                </a:solidFill>
                <a:latin typeface="Arial-BoldItalicMT"/>
                <a:cs typeface="Arial-BoldItalic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6895" y="2023414"/>
            <a:ext cx="5046980" cy="2584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mailto:jsimonson@meridian.us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8700" y="495300"/>
            <a:ext cx="5461000" cy="1028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0" y="1790700"/>
            <a:ext cx="10045700" cy="0"/>
          </a:xfrm>
          <a:custGeom>
            <a:avLst/>
            <a:gdLst/>
            <a:ahLst/>
            <a:cxnLst/>
            <a:rect l="l" t="t" r="r" b="b"/>
            <a:pathLst>
              <a:path w="10045700">
                <a:moveTo>
                  <a:pt x="0" y="0"/>
                </a:moveTo>
                <a:lnTo>
                  <a:pt x="10045687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50" y="1758950"/>
            <a:ext cx="10045700" cy="63500"/>
          </a:xfrm>
          <a:custGeom>
            <a:avLst/>
            <a:gdLst/>
            <a:ahLst/>
            <a:cxnLst/>
            <a:rect l="l" t="t" r="r" b="b"/>
            <a:pathLst>
              <a:path w="10045700" h="63500">
                <a:moveTo>
                  <a:pt x="0" y="63500"/>
                </a:moveTo>
                <a:lnTo>
                  <a:pt x="10045700" y="63500"/>
                </a:lnTo>
                <a:lnTo>
                  <a:pt x="10045700" y="0"/>
                </a:lnTo>
                <a:lnTo>
                  <a:pt x="0" y="0"/>
                </a:lnTo>
                <a:lnTo>
                  <a:pt x="0" y="6350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50" y="2324100"/>
            <a:ext cx="10045700" cy="0"/>
          </a:xfrm>
          <a:custGeom>
            <a:avLst/>
            <a:gdLst/>
            <a:ahLst/>
            <a:cxnLst/>
            <a:rect l="l" t="t" r="r" b="b"/>
            <a:pathLst>
              <a:path w="10045700">
                <a:moveTo>
                  <a:pt x="0" y="0"/>
                </a:moveTo>
                <a:lnTo>
                  <a:pt x="10045687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350" y="2292350"/>
            <a:ext cx="10045700" cy="63500"/>
          </a:xfrm>
          <a:custGeom>
            <a:avLst/>
            <a:gdLst/>
            <a:ahLst/>
            <a:cxnLst/>
            <a:rect l="l" t="t" r="r" b="b"/>
            <a:pathLst>
              <a:path w="10045700" h="63500">
                <a:moveTo>
                  <a:pt x="0" y="63500"/>
                </a:moveTo>
                <a:lnTo>
                  <a:pt x="10045700" y="63500"/>
                </a:lnTo>
                <a:lnTo>
                  <a:pt x="10045700" y="0"/>
                </a:lnTo>
                <a:lnTo>
                  <a:pt x="0" y="0"/>
                </a:lnTo>
                <a:lnTo>
                  <a:pt x="0" y="6350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66351" y="1816100"/>
            <a:ext cx="2326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i="0" spc="-80" dirty="0">
                <a:latin typeface="Arial"/>
                <a:cs typeface="Arial"/>
              </a:rPr>
              <a:t>Training</a:t>
            </a:r>
            <a:r>
              <a:rPr sz="2400" i="0" spc="-220" dirty="0">
                <a:latin typeface="Arial"/>
                <a:cs typeface="Arial"/>
              </a:rPr>
              <a:t> </a:t>
            </a:r>
            <a:r>
              <a:rPr sz="2400" i="0" spc="-75" dirty="0">
                <a:latin typeface="Arial"/>
                <a:cs typeface="Arial"/>
              </a:rPr>
              <a:t>Division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67639" y="2476500"/>
            <a:ext cx="3135629" cy="1912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7639" y="2476500"/>
            <a:ext cx="3135630" cy="1912620"/>
          </a:xfrm>
          <a:custGeom>
            <a:avLst/>
            <a:gdLst/>
            <a:ahLst/>
            <a:cxnLst/>
            <a:rect l="l" t="t" r="r" b="b"/>
            <a:pathLst>
              <a:path w="3135629" h="1912620">
                <a:moveTo>
                  <a:pt x="0" y="1912620"/>
                </a:moveTo>
                <a:lnTo>
                  <a:pt x="3135630" y="1912620"/>
                </a:lnTo>
                <a:lnTo>
                  <a:pt x="3135630" y="0"/>
                </a:lnTo>
                <a:lnTo>
                  <a:pt x="0" y="0"/>
                </a:lnTo>
                <a:lnTo>
                  <a:pt x="0" y="1912620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55130" y="2457450"/>
            <a:ext cx="3135629" cy="193167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55130" y="2457450"/>
            <a:ext cx="3135630" cy="1931670"/>
          </a:xfrm>
          <a:custGeom>
            <a:avLst/>
            <a:gdLst/>
            <a:ahLst/>
            <a:cxnLst/>
            <a:rect l="l" t="t" r="r" b="b"/>
            <a:pathLst>
              <a:path w="3135629" h="1931670">
                <a:moveTo>
                  <a:pt x="0" y="1931670"/>
                </a:moveTo>
                <a:lnTo>
                  <a:pt x="3135629" y="1931670"/>
                </a:lnTo>
                <a:lnTo>
                  <a:pt x="3135629" y="0"/>
                </a:lnTo>
                <a:lnTo>
                  <a:pt x="0" y="0"/>
                </a:lnTo>
                <a:lnTo>
                  <a:pt x="0" y="193167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51859" y="2457450"/>
            <a:ext cx="3154679" cy="193167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51859" y="2457450"/>
            <a:ext cx="3154680" cy="1931670"/>
          </a:xfrm>
          <a:custGeom>
            <a:avLst/>
            <a:gdLst/>
            <a:ahLst/>
            <a:cxnLst/>
            <a:rect l="l" t="t" r="r" b="b"/>
            <a:pathLst>
              <a:path w="3154679" h="1931670">
                <a:moveTo>
                  <a:pt x="0" y="1931670"/>
                </a:moveTo>
                <a:lnTo>
                  <a:pt x="3154680" y="1931670"/>
                </a:lnTo>
                <a:lnTo>
                  <a:pt x="3154680" y="0"/>
                </a:lnTo>
                <a:lnTo>
                  <a:pt x="0" y="0"/>
                </a:lnTo>
                <a:lnTo>
                  <a:pt x="0" y="193167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350" y="4629150"/>
            <a:ext cx="10045700" cy="0"/>
          </a:xfrm>
          <a:custGeom>
            <a:avLst/>
            <a:gdLst/>
            <a:ahLst/>
            <a:cxnLst/>
            <a:rect l="l" t="t" r="r" b="b"/>
            <a:pathLst>
              <a:path w="10045700">
                <a:moveTo>
                  <a:pt x="0" y="0"/>
                </a:moveTo>
                <a:lnTo>
                  <a:pt x="10045687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50" y="4597400"/>
            <a:ext cx="10045700" cy="63500"/>
          </a:xfrm>
          <a:custGeom>
            <a:avLst/>
            <a:gdLst/>
            <a:ahLst/>
            <a:cxnLst/>
            <a:rect l="l" t="t" r="r" b="b"/>
            <a:pathLst>
              <a:path w="10045700" h="63500">
                <a:moveTo>
                  <a:pt x="0" y="63500"/>
                </a:moveTo>
                <a:lnTo>
                  <a:pt x="10045700" y="63500"/>
                </a:lnTo>
                <a:lnTo>
                  <a:pt x="10045700" y="0"/>
                </a:lnTo>
                <a:lnTo>
                  <a:pt x="0" y="0"/>
                </a:lnTo>
                <a:lnTo>
                  <a:pt x="0" y="63500"/>
                </a:lnTo>
                <a:close/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936152" y="5656883"/>
            <a:ext cx="2186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2865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231F20"/>
                </a:solidFill>
                <a:latin typeface="Arial"/>
                <a:cs typeface="Arial"/>
              </a:rPr>
              <a:t>ISO-9001 </a:t>
            </a:r>
            <a:r>
              <a:rPr sz="1800" b="1" spc="-50" dirty="0">
                <a:solidFill>
                  <a:srgbClr val="231F20"/>
                </a:solidFill>
                <a:latin typeface="Arial"/>
                <a:cs typeface="Arial"/>
              </a:rPr>
              <a:t>Certificate  </a:t>
            </a:r>
            <a:r>
              <a:rPr sz="1800" b="1" spc="-40" dirty="0">
                <a:solidFill>
                  <a:srgbClr val="231F20"/>
                </a:solidFill>
                <a:latin typeface="Arial"/>
                <a:cs typeface="Arial"/>
              </a:rPr>
              <a:t>ISO-28000</a:t>
            </a:r>
            <a:r>
              <a:rPr sz="1800" b="1" spc="-1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spc="-50" dirty="0">
                <a:solidFill>
                  <a:srgbClr val="231F20"/>
                </a:solidFill>
                <a:latin typeface="Arial"/>
                <a:cs typeface="Arial"/>
              </a:rPr>
              <a:t>Certificate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60989" y="101600"/>
            <a:ext cx="1536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15" dirty="0"/>
              <a:t>Mission</a:t>
            </a:r>
          </a:p>
        </p:txBody>
      </p:sp>
      <p:sp>
        <p:nvSpPr>
          <p:cNvPr id="3" name="object 3"/>
          <p:cNvSpPr/>
          <p:nvPr/>
        </p:nvSpPr>
        <p:spPr>
          <a:xfrm>
            <a:off x="234950" y="958850"/>
            <a:ext cx="5286375" cy="3670300"/>
          </a:xfrm>
          <a:custGeom>
            <a:avLst/>
            <a:gdLst/>
            <a:ahLst/>
            <a:cxnLst/>
            <a:rect l="l" t="t" r="r" b="b"/>
            <a:pathLst>
              <a:path w="5286375" h="3670300">
                <a:moveTo>
                  <a:pt x="5267325" y="0"/>
                </a:moveTo>
                <a:lnTo>
                  <a:pt x="19050" y="0"/>
                </a:lnTo>
                <a:lnTo>
                  <a:pt x="0" y="3670300"/>
                </a:lnTo>
                <a:lnTo>
                  <a:pt x="5286375" y="3670300"/>
                </a:lnTo>
                <a:lnTo>
                  <a:pt x="5267325" y="0"/>
                </a:lnTo>
                <a:close/>
              </a:path>
            </a:pathLst>
          </a:custGeom>
          <a:solidFill>
            <a:srgbClr val="B6B8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4950" y="958850"/>
            <a:ext cx="5286375" cy="3670300"/>
          </a:xfrm>
          <a:custGeom>
            <a:avLst/>
            <a:gdLst/>
            <a:ahLst/>
            <a:cxnLst/>
            <a:rect l="l" t="t" r="r" b="b"/>
            <a:pathLst>
              <a:path w="5286375" h="3670300">
                <a:moveTo>
                  <a:pt x="19050" y="0"/>
                </a:moveTo>
                <a:lnTo>
                  <a:pt x="0" y="3670300"/>
                </a:lnTo>
                <a:lnTo>
                  <a:pt x="5286375" y="3670300"/>
                </a:lnTo>
                <a:lnTo>
                  <a:pt x="5267325" y="0"/>
                </a:lnTo>
                <a:lnTo>
                  <a:pt x="19050" y="0"/>
                </a:lnTo>
                <a:close/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10541" y="729484"/>
            <a:ext cx="4992370" cy="10668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6800" spc="3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2400" spc="25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r>
              <a:rPr sz="2400" spc="5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2400" spc="-10" dirty="0">
                <a:solidFill>
                  <a:srgbClr val="231F20"/>
                </a:solidFill>
                <a:latin typeface="Times New Roman"/>
                <a:cs typeface="Times New Roman"/>
              </a:rPr>
              <a:t>o</a:t>
            </a:r>
            <a:r>
              <a:rPr sz="2400" spc="5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2400" spc="0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2400" spc="-45" dirty="0">
                <a:solidFill>
                  <a:srgbClr val="231F20"/>
                </a:solidFill>
                <a:latin typeface="Times New Roman"/>
                <a:cs typeface="Times New Roman"/>
              </a:rPr>
              <a:t>se</a:t>
            </a:r>
            <a:r>
              <a:rPr sz="2400" spc="60" dirty="0">
                <a:solidFill>
                  <a:srgbClr val="231F20"/>
                </a:solidFill>
                <a:latin typeface="Times New Roman"/>
                <a:cs typeface="Times New Roman"/>
              </a:rPr>
              <a:t>d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Times New Roman"/>
                <a:cs typeface="Times New Roman"/>
              </a:rPr>
              <a:t>o</a:t>
            </a:r>
            <a:r>
              <a:rPr sz="2400" spc="-90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2400" spc="-10" dirty="0">
                <a:solidFill>
                  <a:srgbClr val="231F20"/>
                </a:solidFill>
                <a:latin typeface="Times New Roman"/>
                <a:cs typeface="Times New Roman"/>
              </a:rPr>
              <a:t>o</a:t>
            </a:r>
            <a:r>
              <a:rPr sz="2400" spc="8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2400" spc="-50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31F20"/>
                </a:solidFill>
                <a:latin typeface="Times New Roman"/>
                <a:cs typeface="Times New Roman"/>
              </a:rPr>
              <a:t>o</a:t>
            </a:r>
            <a:r>
              <a:rPr sz="2400" spc="-90" dirty="0">
                <a:solidFill>
                  <a:srgbClr val="231F20"/>
                </a:solidFill>
                <a:latin typeface="Times New Roman"/>
                <a:cs typeface="Times New Roman"/>
              </a:rPr>
              <a:t>f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231F20"/>
                </a:solidFill>
                <a:latin typeface="Times New Roman"/>
                <a:cs typeface="Times New Roman"/>
              </a:rPr>
              <a:t>th</a:t>
            </a:r>
            <a:r>
              <a:rPr sz="2400" spc="-50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2400" spc="-20" dirty="0">
                <a:solidFill>
                  <a:srgbClr val="231F20"/>
                </a:solidFill>
                <a:latin typeface="Times New Roman"/>
                <a:cs typeface="Times New Roman"/>
              </a:rPr>
              <a:t>o</a:t>
            </a:r>
            <a:r>
              <a:rPr sz="2400" spc="-3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2400" spc="6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2400" spc="-60" dirty="0">
                <a:solidFill>
                  <a:srgbClr val="231F20"/>
                </a:solidFill>
                <a:latin typeface="Times New Roman"/>
                <a:cs typeface="Times New Roman"/>
              </a:rPr>
              <a:t> e</a:t>
            </a:r>
            <a:r>
              <a:rPr sz="2400" spc="-45" dirty="0">
                <a:solidFill>
                  <a:srgbClr val="231F20"/>
                </a:solidFill>
                <a:latin typeface="Times New Roman"/>
                <a:cs typeface="Times New Roman"/>
              </a:rPr>
              <a:t>l</a:t>
            </a:r>
            <a:r>
              <a:rPr sz="2400" spc="-7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2400" spc="5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2400" spc="-50" dirty="0">
                <a:solidFill>
                  <a:srgbClr val="231F20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3489" y="926435"/>
            <a:ext cx="4158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65" dirty="0">
                <a:solidFill>
                  <a:srgbClr val="231F20"/>
                </a:solidFill>
                <a:latin typeface="Times New Roman"/>
                <a:cs typeface="Times New Roman"/>
              </a:rPr>
              <a:t>eridian’s </a:t>
            </a:r>
            <a:r>
              <a:rPr sz="2400" spc="-5" dirty="0">
                <a:solidFill>
                  <a:srgbClr val="231F20"/>
                </a:solidFill>
                <a:latin typeface="Times New Roman"/>
                <a:cs typeface="Times New Roman"/>
              </a:rPr>
              <a:t>Training division </a:t>
            </a:r>
            <a:r>
              <a:rPr sz="2400" spc="-4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2400" spc="-1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15" dirty="0">
                <a:solidFill>
                  <a:srgbClr val="231F20"/>
                </a:solidFill>
                <a:latin typeface="Times New Roman"/>
                <a:cs typeface="Times New Roman"/>
              </a:rPr>
              <a:t>com-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695" y="1657959"/>
            <a:ext cx="4602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5" dirty="0">
                <a:solidFill>
                  <a:srgbClr val="231F20"/>
                </a:solidFill>
                <a:latin typeface="Times New Roman"/>
                <a:cs typeface="Times New Roman"/>
              </a:rPr>
              <a:t>instructors</a:t>
            </a:r>
            <a:r>
              <a:rPr sz="24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3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24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24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31F20"/>
                </a:solidFill>
                <a:latin typeface="Times New Roman"/>
                <a:cs typeface="Times New Roman"/>
              </a:rPr>
              <a:t>world.</a:t>
            </a:r>
            <a:r>
              <a:rPr sz="24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231F20"/>
                </a:solidFill>
                <a:latin typeface="Times New Roman"/>
                <a:cs typeface="Times New Roman"/>
              </a:rPr>
              <a:t>Our</a:t>
            </a:r>
            <a:r>
              <a:rPr sz="24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231F20"/>
                </a:solidFill>
                <a:latin typeface="Times New Roman"/>
                <a:cs typeface="Times New Roman"/>
              </a:rPr>
              <a:t>training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30985" algn="l"/>
              </a:tabLst>
            </a:pPr>
            <a:r>
              <a:rPr spc="5" dirty="0"/>
              <a:t>cadre </a:t>
            </a:r>
            <a:r>
              <a:rPr spc="-40" dirty="0"/>
              <a:t>is </a:t>
            </a:r>
            <a:r>
              <a:rPr spc="25" dirty="0"/>
              <a:t>made </a:t>
            </a:r>
            <a:r>
              <a:rPr spc="60" dirty="0"/>
              <a:t>up </a:t>
            </a:r>
            <a:r>
              <a:rPr spc="25" dirty="0"/>
              <a:t>from</a:t>
            </a:r>
            <a:r>
              <a:rPr spc="-385" dirty="0"/>
              <a:t> </a:t>
            </a:r>
            <a:r>
              <a:rPr spc="-95" dirty="0"/>
              <a:t>Law </a:t>
            </a:r>
            <a:r>
              <a:rPr spc="10" dirty="0"/>
              <a:t>Enforcement  </a:t>
            </a:r>
            <a:r>
              <a:rPr spc="50" dirty="0"/>
              <a:t>and </a:t>
            </a:r>
            <a:r>
              <a:rPr dirty="0"/>
              <a:t>Military </a:t>
            </a:r>
            <a:r>
              <a:rPr spc="25" dirty="0"/>
              <a:t>trainers </a:t>
            </a:r>
            <a:r>
              <a:rPr spc="0" dirty="0"/>
              <a:t>with </a:t>
            </a:r>
            <a:r>
              <a:rPr spc="-25" dirty="0"/>
              <a:t>years </a:t>
            </a:r>
            <a:r>
              <a:rPr spc="-35" dirty="0"/>
              <a:t>of  </a:t>
            </a:r>
            <a:r>
              <a:rPr spc="-15" dirty="0"/>
              <a:t>experience.	</a:t>
            </a:r>
            <a:r>
              <a:rPr spc="-60" dirty="0"/>
              <a:t>Meridian’s </a:t>
            </a:r>
            <a:r>
              <a:rPr spc="5" dirty="0"/>
              <a:t>mission </a:t>
            </a:r>
            <a:r>
              <a:rPr spc="-40" dirty="0"/>
              <a:t>is </a:t>
            </a:r>
            <a:r>
              <a:rPr spc="35" dirty="0"/>
              <a:t>to  </a:t>
            </a:r>
            <a:r>
              <a:rPr spc="-15" dirty="0"/>
              <a:t>deliver </a:t>
            </a:r>
            <a:r>
              <a:rPr spc="-5" dirty="0"/>
              <a:t>professional </a:t>
            </a:r>
            <a:r>
              <a:rPr spc="50" dirty="0"/>
              <a:t>and </a:t>
            </a:r>
            <a:r>
              <a:rPr dirty="0"/>
              <a:t>relevant</a:t>
            </a:r>
            <a:r>
              <a:rPr spc="-315" dirty="0"/>
              <a:t> </a:t>
            </a:r>
            <a:r>
              <a:rPr spc="25" dirty="0"/>
              <a:t>training  </a:t>
            </a:r>
            <a:r>
              <a:rPr spc="35" dirty="0"/>
              <a:t>to </a:t>
            </a:r>
            <a:r>
              <a:rPr spc="-30" dirty="0"/>
              <a:t>every </a:t>
            </a:r>
            <a:r>
              <a:rPr dirty="0"/>
              <a:t>client </a:t>
            </a:r>
            <a:r>
              <a:rPr spc="10" dirty="0"/>
              <a:t>whether </a:t>
            </a:r>
            <a:r>
              <a:rPr dirty="0"/>
              <a:t>they </a:t>
            </a:r>
            <a:r>
              <a:rPr spc="5" dirty="0"/>
              <a:t>are </a:t>
            </a:r>
            <a:r>
              <a:rPr spc="-25" dirty="0"/>
              <a:t>civilian,  </a:t>
            </a:r>
            <a:r>
              <a:rPr spc="0" dirty="0"/>
              <a:t>private </a:t>
            </a:r>
            <a:r>
              <a:rPr spc="-35" dirty="0"/>
              <a:t>security, </a:t>
            </a:r>
            <a:r>
              <a:rPr spc="-55" dirty="0"/>
              <a:t>law </a:t>
            </a:r>
            <a:r>
              <a:rPr spc="5" dirty="0"/>
              <a:t>enforcement, </a:t>
            </a:r>
            <a:r>
              <a:rPr spc="50" dirty="0"/>
              <a:t>or  </a:t>
            </a:r>
            <a:r>
              <a:rPr spc="-15" dirty="0"/>
              <a:t>military.</a:t>
            </a:r>
          </a:p>
        </p:txBody>
      </p:sp>
      <p:sp>
        <p:nvSpPr>
          <p:cNvPr id="9" name="object 9"/>
          <p:cNvSpPr/>
          <p:nvPr/>
        </p:nvSpPr>
        <p:spPr>
          <a:xfrm>
            <a:off x="5737225" y="1466850"/>
            <a:ext cx="4159250" cy="27241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37225" y="1466850"/>
            <a:ext cx="4159250" cy="2724150"/>
          </a:xfrm>
          <a:custGeom>
            <a:avLst/>
            <a:gdLst/>
            <a:ahLst/>
            <a:cxnLst/>
            <a:rect l="l" t="t" r="r" b="b"/>
            <a:pathLst>
              <a:path w="4159250" h="2724150">
                <a:moveTo>
                  <a:pt x="0" y="2724150"/>
                </a:moveTo>
                <a:lnTo>
                  <a:pt x="4159250" y="2724150"/>
                </a:lnTo>
                <a:lnTo>
                  <a:pt x="4159250" y="0"/>
                </a:lnTo>
                <a:lnTo>
                  <a:pt x="0" y="0"/>
                </a:lnTo>
                <a:lnTo>
                  <a:pt x="0" y="27241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32500" y="3962400"/>
            <a:ext cx="3568700" cy="2273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032500" y="3962400"/>
            <a:ext cx="3568700" cy="2273300"/>
          </a:xfrm>
          <a:custGeom>
            <a:avLst/>
            <a:gdLst/>
            <a:ahLst/>
            <a:cxnLst/>
            <a:rect l="l" t="t" r="r" b="b"/>
            <a:pathLst>
              <a:path w="3568700" h="2273300">
                <a:moveTo>
                  <a:pt x="0" y="2273300"/>
                </a:moveTo>
                <a:lnTo>
                  <a:pt x="3568700" y="2273300"/>
                </a:lnTo>
                <a:lnTo>
                  <a:pt x="3568700" y="0"/>
                </a:lnTo>
                <a:lnTo>
                  <a:pt x="0" y="0"/>
                </a:lnTo>
                <a:lnTo>
                  <a:pt x="0" y="2273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20368" y="4764314"/>
            <a:ext cx="1575661" cy="24728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4800" y="1447800"/>
            <a:ext cx="2616200" cy="261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1447800"/>
            <a:ext cx="2616200" cy="2616200"/>
          </a:xfrm>
          <a:custGeom>
            <a:avLst/>
            <a:gdLst/>
            <a:ahLst/>
            <a:cxnLst/>
            <a:rect l="l" t="t" r="r" b="b"/>
            <a:pathLst>
              <a:path w="2616200" h="2616200">
                <a:moveTo>
                  <a:pt x="0" y="2616200"/>
                </a:moveTo>
                <a:lnTo>
                  <a:pt x="2616200" y="2616200"/>
                </a:lnTo>
                <a:lnTo>
                  <a:pt x="2616200" y="0"/>
                </a:lnTo>
                <a:lnTo>
                  <a:pt x="0" y="0"/>
                </a:lnTo>
                <a:lnTo>
                  <a:pt x="0" y="26162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28720" y="1264919"/>
            <a:ext cx="5781040" cy="5186680"/>
          </a:xfrm>
          <a:custGeom>
            <a:avLst/>
            <a:gdLst/>
            <a:ahLst/>
            <a:cxnLst/>
            <a:rect l="l" t="t" r="r" b="b"/>
            <a:pathLst>
              <a:path w="5781040" h="5186680">
                <a:moveTo>
                  <a:pt x="0" y="5186680"/>
                </a:moveTo>
                <a:lnTo>
                  <a:pt x="5781039" y="5186680"/>
                </a:lnTo>
                <a:lnTo>
                  <a:pt x="5781039" y="0"/>
                </a:lnTo>
                <a:lnTo>
                  <a:pt x="0" y="0"/>
                </a:lnTo>
                <a:lnTo>
                  <a:pt x="0" y="5186680"/>
                </a:lnTo>
                <a:close/>
              </a:path>
            </a:pathLst>
          </a:custGeom>
          <a:solidFill>
            <a:srgbClr val="D4BE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28720" y="1264919"/>
            <a:ext cx="5781040" cy="5186680"/>
          </a:xfrm>
          <a:custGeom>
            <a:avLst/>
            <a:gdLst/>
            <a:ahLst/>
            <a:cxnLst/>
            <a:rect l="l" t="t" r="r" b="b"/>
            <a:pathLst>
              <a:path w="5781040" h="5186680">
                <a:moveTo>
                  <a:pt x="0" y="5186680"/>
                </a:moveTo>
                <a:lnTo>
                  <a:pt x="5781039" y="5186680"/>
                </a:lnTo>
                <a:lnTo>
                  <a:pt x="5781039" y="0"/>
                </a:lnTo>
                <a:lnTo>
                  <a:pt x="0" y="0"/>
                </a:lnTo>
                <a:lnTo>
                  <a:pt x="0" y="5186680"/>
                </a:lnTo>
                <a:close/>
              </a:path>
            </a:pathLst>
          </a:custGeom>
          <a:ln w="508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66820" y="1482836"/>
            <a:ext cx="5572760" cy="442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When it comes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to training,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Meridian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doesn’t believe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in a one 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size </a:t>
            </a:r>
            <a:r>
              <a:rPr sz="1700" b="1" spc="-30" dirty="0">
                <a:solidFill>
                  <a:srgbClr val="231F20"/>
                </a:solidFill>
                <a:latin typeface="Times New Roman"/>
                <a:cs typeface="Times New Roman"/>
              </a:rPr>
              <a:t>fits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all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approach.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Our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training staff works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closely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with 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clients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to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create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custom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tailored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training</a:t>
            </a:r>
            <a:r>
              <a:rPr sz="1700" b="1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packages.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8890">
              <a:lnSpc>
                <a:spcPct val="100000"/>
              </a:lnSpc>
            </a:pP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Meridian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has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private training facility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located 45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minutes  north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of Lake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Charles,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Louisiana. Our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facility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offers a</a:t>
            </a:r>
            <a:r>
              <a:rPr sz="1700" b="1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class- 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room,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lodging,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simunition shoothouse,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three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distinct  </a:t>
            </a:r>
            <a:r>
              <a:rPr sz="1700" b="1" spc="-20" dirty="0">
                <a:solidFill>
                  <a:srgbClr val="231F20"/>
                </a:solidFill>
                <a:latin typeface="Times New Roman"/>
                <a:cs typeface="Times New Roman"/>
              </a:rPr>
              <a:t>firing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ranges. Meridian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has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also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partnered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with training  facilities to deliver training to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Florida, Georgia,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Alabama, 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Mississippi, Louisiana &amp;</a:t>
            </a:r>
            <a:r>
              <a:rPr sz="1700" b="1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spc="-30" dirty="0">
                <a:solidFill>
                  <a:srgbClr val="231F20"/>
                </a:solidFill>
                <a:latin typeface="Times New Roman"/>
                <a:cs typeface="Times New Roman"/>
              </a:rPr>
              <a:t>Texas.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182880">
              <a:lnSpc>
                <a:spcPct val="100000"/>
              </a:lnSpc>
            </a:pP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Our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training services have been utilized 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around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the world. 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Meridian can conduct on-site instruction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for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our</a:t>
            </a:r>
            <a:r>
              <a:rPr sz="1700" b="1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clients.</a:t>
            </a:r>
            <a:endParaRPr sz="1700">
              <a:latin typeface="Times New Roman"/>
              <a:cs typeface="Times New Roman"/>
            </a:endParaRPr>
          </a:p>
          <a:p>
            <a:pPr marL="12700" marR="309245">
              <a:lnSpc>
                <a:spcPct val="100000"/>
              </a:lnSpc>
            </a:pP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An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example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being Active Shooter </a:t>
            </a:r>
            <a:r>
              <a:rPr sz="1700" b="1" spc="-15" dirty="0">
                <a:solidFill>
                  <a:srgbClr val="231F20"/>
                </a:solidFill>
                <a:latin typeface="Times New Roman"/>
                <a:cs typeface="Times New Roman"/>
              </a:rPr>
              <a:t>Training.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Our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staff</a:t>
            </a:r>
            <a:r>
              <a:rPr sz="1700" b="1" spc="-2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will  travel to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you, carry out in-depth instruction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followed by  practical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application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using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airsoft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weapons to deliver the  most </a:t>
            </a:r>
            <a:r>
              <a:rPr sz="1700" b="1" dirty="0">
                <a:solidFill>
                  <a:srgbClr val="231F20"/>
                </a:solidFill>
                <a:latin typeface="Times New Roman"/>
                <a:cs typeface="Times New Roman"/>
              </a:rPr>
              <a:t>educational and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realistic training</a:t>
            </a:r>
            <a:r>
              <a:rPr sz="1700" b="1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700" b="1" spc="-5" dirty="0">
                <a:solidFill>
                  <a:srgbClr val="231F20"/>
                </a:solidFill>
                <a:latin typeface="Times New Roman"/>
                <a:cs typeface="Times New Roman"/>
              </a:rPr>
              <a:t>possible.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3850" y="4318000"/>
            <a:ext cx="2616200" cy="2616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3850" y="4318000"/>
            <a:ext cx="2616200" cy="2616200"/>
          </a:xfrm>
          <a:custGeom>
            <a:avLst/>
            <a:gdLst/>
            <a:ahLst/>
            <a:cxnLst/>
            <a:rect l="l" t="t" r="r" b="b"/>
            <a:pathLst>
              <a:path w="2616200" h="2616200">
                <a:moveTo>
                  <a:pt x="0" y="2616200"/>
                </a:moveTo>
                <a:lnTo>
                  <a:pt x="2616200" y="2616200"/>
                </a:lnTo>
                <a:lnTo>
                  <a:pt x="2616200" y="0"/>
                </a:lnTo>
                <a:lnTo>
                  <a:pt x="0" y="0"/>
                </a:lnTo>
                <a:lnTo>
                  <a:pt x="0" y="261620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545" dirty="0"/>
              <a:t>S</a:t>
            </a:r>
            <a:r>
              <a:rPr spc="-160" dirty="0"/>
              <a:t>e</a:t>
            </a:r>
            <a:r>
              <a:rPr spc="-40" dirty="0"/>
              <a:t>r</a:t>
            </a:r>
            <a:r>
              <a:rPr spc="-195" dirty="0"/>
              <a:t>vi</a:t>
            </a:r>
            <a:r>
              <a:rPr spc="-300" dirty="0"/>
              <a:t>c</a:t>
            </a:r>
            <a:r>
              <a:rPr spc="-355" dirty="0"/>
              <a:t>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0735" y="63500"/>
            <a:ext cx="16389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45" dirty="0"/>
              <a:t>S</a:t>
            </a:r>
            <a:r>
              <a:rPr spc="-160" dirty="0"/>
              <a:t>e</a:t>
            </a:r>
            <a:r>
              <a:rPr spc="-40" dirty="0"/>
              <a:t>r</a:t>
            </a:r>
            <a:r>
              <a:rPr spc="-195" dirty="0"/>
              <a:t>vi</a:t>
            </a:r>
            <a:r>
              <a:rPr spc="-300" dirty="0"/>
              <a:t>c</a:t>
            </a:r>
            <a:r>
              <a:rPr spc="-355" dirty="0"/>
              <a:t>es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762000"/>
            <a:ext cx="10033000" cy="0"/>
          </a:xfrm>
          <a:custGeom>
            <a:avLst/>
            <a:gdLst/>
            <a:ahLst/>
            <a:cxnLst/>
            <a:rect l="l" t="t" r="r" b="b"/>
            <a:pathLst>
              <a:path w="10033000">
                <a:moveTo>
                  <a:pt x="0" y="0"/>
                </a:moveTo>
                <a:lnTo>
                  <a:pt x="10033000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730250"/>
            <a:ext cx="10033000" cy="63500"/>
          </a:xfrm>
          <a:custGeom>
            <a:avLst/>
            <a:gdLst/>
            <a:ahLst/>
            <a:cxnLst/>
            <a:rect l="l" t="t" r="r" b="b"/>
            <a:pathLst>
              <a:path w="10033000" h="63500">
                <a:moveTo>
                  <a:pt x="0" y="63500"/>
                </a:moveTo>
                <a:lnTo>
                  <a:pt x="10033000" y="63500"/>
                </a:lnTo>
                <a:lnTo>
                  <a:pt x="10033000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2400" y="952500"/>
            <a:ext cx="9677400" cy="6705600"/>
          </a:xfrm>
          <a:custGeom>
            <a:avLst/>
            <a:gdLst/>
            <a:ahLst/>
            <a:cxnLst/>
            <a:rect l="l" t="t" r="r" b="b"/>
            <a:pathLst>
              <a:path w="9677400" h="6705600">
                <a:moveTo>
                  <a:pt x="0" y="6705600"/>
                </a:moveTo>
                <a:lnTo>
                  <a:pt x="9677400" y="6705600"/>
                </a:lnTo>
                <a:lnTo>
                  <a:pt x="96774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solidFill>
            <a:srgbClr val="9FA1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00" y="952500"/>
            <a:ext cx="9677400" cy="6705600"/>
          </a:xfrm>
          <a:custGeom>
            <a:avLst/>
            <a:gdLst/>
            <a:ahLst/>
            <a:cxnLst/>
            <a:rect l="l" t="t" r="r" b="b"/>
            <a:pathLst>
              <a:path w="9677400" h="6705600">
                <a:moveTo>
                  <a:pt x="0" y="6705600"/>
                </a:moveTo>
                <a:lnTo>
                  <a:pt x="9677400" y="6705600"/>
                </a:lnTo>
                <a:lnTo>
                  <a:pt x="9677400" y="0"/>
                </a:lnTo>
                <a:lnTo>
                  <a:pt x="0" y="0"/>
                </a:lnTo>
                <a:lnTo>
                  <a:pt x="0" y="6705600"/>
                </a:lnTo>
                <a:close/>
              </a:path>
            </a:pathLst>
          </a:custGeom>
          <a:ln w="5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20171" y="1127125"/>
            <a:ext cx="4713605" cy="5237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6559" marR="408940" indent="684530">
              <a:lnSpc>
                <a:spcPct val="100000"/>
              </a:lnSpc>
              <a:spcBef>
                <a:spcPts val="100"/>
              </a:spcBef>
            </a:pPr>
            <a:r>
              <a:rPr sz="1900" b="1" spc="-70" dirty="0">
                <a:solidFill>
                  <a:srgbClr val="231F20"/>
                </a:solidFill>
                <a:latin typeface="Arial"/>
                <a:cs typeface="Arial"/>
              </a:rPr>
              <a:t>Active </a:t>
            </a:r>
            <a:r>
              <a:rPr sz="1900" b="1" spc="-65" dirty="0">
                <a:solidFill>
                  <a:srgbClr val="231F20"/>
                </a:solidFill>
                <a:latin typeface="Arial"/>
                <a:cs typeface="Arial"/>
              </a:rPr>
              <a:t>Shooter </a:t>
            </a:r>
            <a:r>
              <a:rPr sz="1900" b="1" spc="-60" dirty="0">
                <a:solidFill>
                  <a:srgbClr val="231F20"/>
                </a:solidFill>
                <a:latin typeface="Arial"/>
                <a:cs typeface="Arial"/>
              </a:rPr>
              <a:t>Training  </a:t>
            </a:r>
            <a:r>
              <a:rPr sz="1900" b="1" spc="-95" dirty="0">
                <a:solidFill>
                  <a:srgbClr val="231F20"/>
                </a:solidFill>
                <a:latin typeface="Arial"/>
                <a:cs typeface="Arial"/>
              </a:rPr>
              <a:t>Concealed </a:t>
            </a:r>
            <a:r>
              <a:rPr sz="1900" b="1" spc="-80" dirty="0">
                <a:solidFill>
                  <a:srgbClr val="231F20"/>
                </a:solidFill>
                <a:latin typeface="Arial"/>
                <a:cs typeface="Arial"/>
              </a:rPr>
              <a:t>Carry </a:t>
            </a:r>
            <a:r>
              <a:rPr sz="1900" b="1" spc="-135" dirty="0">
                <a:solidFill>
                  <a:srgbClr val="231F20"/>
                </a:solidFill>
                <a:latin typeface="Arial"/>
                <a:cs typeface="Arial"/>
              </a:rPr>
              <a:t>Courses</a:t>
            </a:r>
            <a:r>
              <a:rPr sz="1900" b="1" spc="-2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(Louisiana)  </a:t>
            </a:r>
            <a:r>
              <a:rPr sz="1900" b="1" spc="-70" dirty="0">
                <a:solidFill>
                  <a:srgbClr val="231F20"/>
                </a:solidFill>
                <a:latin typeface="Arial"/>
                <a:cs typeface="Arial"/>
              </a:rPr>
              <a:t>Carbine </a:t>
            </a:r>
            <a:r>
              <a:rPr sz="1900" b="1" spc="-135" dirty="0">
                <a:solidFill>
                  <a:srgbClr val="231F20"/>
                </a:solidFill>
                <a:latin typeface="Arial"/>
                <a:cs typeface="Arial"/>
              </a:rPr>
              <a:t>Courses</a:t>
            </a:r>
            <a:r>
              <a:rPr sz="1900" b="1" spc="-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(Basic/Advanced)</a:t>
            </a:r>
            <a:endParaRPr sz="1900">
              <a:latin typeface="Arial"/>
              <a:cs typeface="Arial"/>
            </a:endParaRPr>
          </a:p>
          <a:p>
            <a:pPr marL="1141730" marR="1133475" indent="-635" algn="ctr">
              <a:lnSpc>
                <a:spcPct val="100000"/>
              </a:lnSpc>
            </a:pPr>
            <a:r>
              <a:rPr sz="1900" b="1" spc="-90" dirty="0">
                <a:solidFill>
                  <a:srgbClr val="231F20"/>
                </a:solidFill>
                <a:latin typeface="Arial"/>
                <a:cs typeface="Arial"/>
              </a:rPr>
              <a:t>Emergency </a:t>
            </a:r>
            <a:r>
              <a:rPr sz="1900" b="1" spc="-120" dirty="0">
                <a:solidFill>
                  <a:srgbClr val="231F20"/>
                </a:solidFill>
                <a:latin typeface="Arial"/>
                <a:cs typeface="Arial"/>
              </a:rPr>
              <a:t>Response  </a:t>
            </a:r>
            <a:r>
              <a:rPr sz="1900" b="1" spc="-80" dirty="0">
                <a:solidFill>
                  <a:srgbClr val="231F20"/>
                </a:solidFill>
                <a:latin typeface="Arial"/>
                <a:cs typeface="Arial"/>
              </a:rPr>
              <a:t>First </a:t>
            </a:r>
            <a:r>
              <a:rPr sz="1900" b="1" spc="-105" dirty="0">
                <a:solidFill>
                  <a:srgbClr val="231F20"/>
                </a:solidFill>
                <a:latin typeface="Arial"/>
                <a:cs typeface="Arial"/>
              </a:rPr>
              <a:t>Aid/CPR  </a:t>
            </a:r>
            <a:r>
              <a:rPr sz="1900" b="1" spc="-180" dirty="0">
                <a:solidFill>
                  <a:srgbClr val="231F20"/>
                </a:solidFill>
                <a:latin typeface="Arial"/>
                <a:cs typeface="Arial"/>
              </a:rPr>
              <a:t>G</a:t>
            </a:r>
            <a:r>
              <a:rPr sz="1900" b="1" spc="-50" dirty="0">
                <a:solidFill>
                  <a:srgbClr val="231F20"/>
                </a:solidFill>
                <a:latin typeface="Arial"/>
                <a:cs typeface="Arial"/>
              </a:rPr>
              <a:t>unsmithing/</a:t>
            </a:r>
            <a:r>
              <a:rPr sz="1900" b="1" spc="-65" dirty="0">
                <a:solidFill>
                  <a:srgbClr val="231F20"/>
                </a:solidFill>
                <a:latin typeface="Arial"/>
                <a:cs typeface="Arial"/>
              </a:rPr>
              <a:t>B</a:t>
            </a:r>
            <a:r>
              <a:rPr sz="1900" b="1" spc="-80" dirty="0">
                <a:solidFill>
                  <a:srgbClr val="231F20"/>
                </a:solidFill>
                <a:latin typeface="Arial"/>
                <a:cs typeface="Arial"/>
              </a:rPr>
              <a:t>allistics</a:t>
            </a:r>
            <a:endParaRPr sz="1900">
              <a:latin typeface="Arial"/>
              <a:cs typeface="Arial"/>
            </a:endParaRPr>
          </a:p>
          <a:p>
            <a:pPr marL="902969" marR="895350" algn="ctr">
              <a:lnSpc>
                <a:spcPct val="100000"/>
              </a:lnSpc>
            </a:pPr>
            <a:r>
              <a:rPr sz="1900" b="1" spc="-50" dirty="0">
                <a:solidFill>
                  <a:srgbClr val="231F20"/>
                </a:solidFill>
                <a:latin typeface="Arial"/>
                <a:cs typeface="Arial"/>
              </a:rPr>
              <a:t>Handgun</a:t>
            </a:r>
            <a:r>
              <a:rPr sz="1900" b="1" spc="-2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(Basic/Advanced)  </a:t>
            </a:r>
            <a:r>
              <a:rPr sz="1900" b="1" spc="-40" dirty="0">
                <a:solidFill>
                  <a:srgbClr val="231F20"/>
                </a:solidFill>
                <a:latin typeface="Arial"/>
                <a:cs typeface="Arial"/>
              </a:rPr>
              <a:t>Hazmat</a:t>
            </a:r>
            <a:r>
              <a:rPr sz="1900" b="1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110" dirty="0">
                <a:solidFill>
                  <a:srgbClr val="231F20"/>
                </a:solidFill>
                <a:latin typeface="Arial"/>
                <a:cs typeface="Arial"/>
              </a:rPr>
              <a:t>Awareness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900" b="1" spc="-105" dirty="0">
                <a:solidFill>
                  <a:srgbClr val="231F20"/>
                </a:solidFill>
                <a:latin typeface="Arial"/>
                <a:cs typeface="Arial"/>
              </a:rPr>
              <a:t>K9</a:t>
            </a:r>
            <a:r>
              <a:rPr sz="1900" b="1" spc="-2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60" dirty="0">
                <a:solidFill>
                  <a:srgbClr val="231F20"/>
                </a:solidFill>
                <a:latin typeface="Arial"/>
                <a:cs typeface="Arial"/>
              </a:rPr>
              <a:t>Training</a:t>
            </a:r>
            <a:endParaRPr sz="1900">
              <a:latin typeface="Arial"/>
              <a:cs typeface="Arial"/>
            </a:endParaRPr>
          </a:p>
          <a:p>
            <a:pPr marL="12065" marR="5080" algn="ctr">
              <a:lnSpc>
                <a:spcPct val="100000"/>
              </a:lnSpc>
            </a:pP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Louisiana </a:t>
            </a: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Security Guard</a:t>
            </a:r>
            <a:r>
              <a:rPr sz="1900" b="1" spc="-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45" dirty="0">
                <a:solidFill>
                  <a:srgbClr val="231F20"/>
                </a:solidFill>
                <a:latin typeface="Arial"/>
                <a:cs typeface="Arial"/>
              </a:rPr>
              <a:t>(Armed/Unarmed)  </a:t>
            </a:r>
            <a:r>
              <a:rPr sz="1900" b="1" spc="-15" dirty="0">
                <a:solidFill>
                  <a:srgbClr val="231F20"/>
                </a:solidFill>
                <a:latin typeface="Arial"/>
                <a:cs typeface="Arial"/>
              </a:rPr>
              <a:t>Maritime </a:t>
            </a: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Security</a:t>
            </a:r>
            <a:r>
              <a:rPr sz="1900" b="1" spc="-2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135" dirty="0">
                <a:solidFill>
                  <a:srgbClr val="231F20"/>
                </a:solidFill>
                <a:latin typeface="Arial"/>
                <a:cs typeface="Arial"/>
              </a:rPr>
              <a:t>Courses</a:t>
            </a:r>
            <a:endParaRPr sz="1900">
              <a:latin typeface="Arial"/>
              <a:cs typeface="Arial"/>
            </a:endParaRPr>
          </a:p>
          <a:p>
            <a:pPr marL="1600835" marR="1593215" algn="ctr">
              <a:lnSpc>
                <a:spcPct val="100000"/>
              </a:lnSpc>
            </a:pPr>
            <a:r>
              <a:rPr sz="1900" b="1" spc="-25" dirty="0">
                <a:solidFill>
                  <a:srgbClr val="231F20"/>
                </a:solidFill>
                <a:latin typeface="Arial"/>
                <a:cs typeface="Arial"/>
              </a:rPr>
              <a:t>Night </a:t>
            </a:r>
            <a:r>
              <a:rPr sz="1900" b="1" spc="-100" dirty="0">
                <a:solidFill>
                  <a:srgbClr val="231F20"/>
                </a:solidFill>
                <a:latin typeface="Arial"/>
                <a:cs typeface="Arial"/>
              </a:rPr>
              <a:t>Shoots  </a:t>
            </a:r>
            <a:r>
              <a:rPr sz="1900" b="1" spc="-95" dirty="0">
                <a:solidFill>
                  <a:srgbClr val="231F20"/>
                </a:solidFill>
                <a:latin typeface="Arial"/>
                <a:cs typeface="Arial"/>
              </a:rPr>
              <a:t>Precision</a:t>
            </a:r>
            <a:r>
              <a:rPr sz="1900" b="1" spc="-20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70" dirty="0">
                <a:solidFill>
                  <a:srgbClr val="231F20"/>
                </a:solidFill>
                <a:latin typeface="Arial"/>
                <a:cs typeface="Arial"/>
              </a:rPr>
              <a:t>Rifle</a:t>
            </a:r>
            <a:endParaRPr sz="1900">
              <a:latin typeface="Arial"/>
              <a:cs typeface="Arial"/>
            </a:endParaRPr>
          </a:p>
          <a:p>
            <a:pPr marL="394335" marR="347345" indent="-39370" algn="ctr">
              <a:lnSpc>
                <a:spcPct val="100000"/>
              </a:lnSpc>
            </a:pPr>
            <a:r>
              <a:rPr sz="1900" b="1" spc="-5" dirty="0">
                <a:solidFill>
                  <a:srgbClr val="231F20"/>
                </a:solidFill>
                <a:latin typeface="Arial"/>
                <a:cs typeface="Arial"/>
              </a:rPr>
              <a:t>8 </a:t>
            </a:r>
            <a:r>
              <a:rPr sz="1900" b="1" spc="-55" dirty="0">
                <a:solidFill>
                  <a:srgbClr val="231F20"/>
                </a:solidFill>
                <a:latin typeface="Arial"/>
                <a:cs typeface="Arial"/>
              </a:rPr>
              <a:t>Hour </a:t>
            </a:r>
            <a:r>
              <a:rPr sz="1900" b="1" spc="-110" dirty="0">
                <a:solidFill>
                  <a:srgbClr val="231F20"/>
                </a:solidFill>
                <a:latin typeface="Arial"/>
                <a:cs typeface="Arial"/>
              </a:rPr>
              <a:t>Church </a:t>
            </a: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Tactical </a:t>
            </a:r>
            <a:r>
              <a:rPr sz="1900" b="1" spc="-120" dirty="0">
                <a:solidFill>
                  <a:srgbClr val="231F20"/>
                </a:solidFill>
                <a:latin typeface="Arial"/>
                <a:cs typeface="Arial"/>
              </a:rPr>
              <a:t>Course  </a:t>
            </a: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Tactical </a:t>
            </a: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Combat </a:t>
            </a:r>
            <a:r>
              <a:rPr sz="1900" b="1" spc="-85" dirty="0">
                <a:solidFill>
                  <a:srgbClr val="231F20"/>
                </a:solidFill>
                <a:latin typeface="Arial"/>
                <a:cs typeface="Arial"/>
              </a:rPr>
              <a:t>Casualty </a:t>
            </a:r>
            <a:r>
              <a:rPr sz="1900" b="1" spc="-105" dirty="0">
                <a:solidFill>
                  <a:srgbClr val="231F20"/>
                </a:solidFill>
                <a:latin typeface="Arial"/>
                <a:cs typeface="Arial"/>
              </a:rPr>
              <a:t>Care</a:t>
            </a:r>
            <a:r>
              <a:rPr sz="1900" b="1" spc="-3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180" dirty="0">
                <a:solidFill>
                  <a:srgbClr val="231F20"/>
                </a:solidFill>
                <a:latin typeface="Arial"/>
                <a:cs typeface="Arial"/>
              </a:rPr>
              <a:t>(TCCC)  </a:t>
            </a:r>
            <a:r>
              <a:rPr sz="1900" b="1" spc="-70" dirty="0">
                <a:solidFill>
                  <a:srgbClr val="231F20"/>
                </a:solidFill>
                <a:latin typeface="Arial"/>
                <a:cs typeface="Arial"/>
              </a:rPr>
              <a:t>Self</a:t>
            </a:r>
            <a:r>
              <a:rPr sz="1900" b="1" spc="-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Defense</a:t>
            </a:r>
            <a:endParaRPr sz="1900">
              <a:latin typeface="Arial"/>
              <a:cs typeface="Arial"/>
            </a:endParaRPr>
          </a:p>
          <a:p>
            <a:pPr marL="132080" marR="124460" indent="951865">
              <a:lnSpc>
                <a:spcPct val="100000"/>
              </a:lnSpc>
            </a:pPr>
            <a:r>
              <a:rPr sz="1900" b="1" spc="-75" dirty="0">
                <a:solidFill>
                  <a:srgbClr val="231F20"/>
                </a:solidFill>
                <a:latin typeface="Arial"/>
                <a:cs typeface="Arial"/>
              </a:rPr>
              <a:t>Weapon </a:t>
            </a:r>
            <a:r>
              <a:rPr sz="1900" b="1" spc="-45" dirty="0">
                <a:solidFill>
                  <a:srgbClr val="231F20"/>
                </a:solidFill>
                <a:latin typeface="Arial"/>
                <a:cs typeface="Arial"/>
              </a:rPr>
              <a:t>Familiarization  </a:t>
            </a:r>
            <a:r>
              <a:rPr sz="1900" b="1" spc="-105" dirty="0">
                <a:solidFill>
                  <a:srgbClr val="231F20"/>
                </a:solidFill>
                <a:latin typeface="Arial"/>
                <a:cs typeface="Arial"/>
              </a:rPr>
              <a:t>Workshops </a:t>
            </a:r>
            <a:r>
              <a:rPr sz="1900" b="1" spc="-80" dirty="0">
                <a:solidFill>
                  <a:srgbClr val="231F20"/>
                </a:solidFill>
                <a:latin typeface="Arial"/>
                <a:cs typeface="Arial"/>
              </a:rPr>
              <a:t>(Security/Awareness</a:t>
            </a:r>
            <a:r>
              <a:rPr sz="1900" b="1" spc="-2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900" b="1" spc="-60" dirty="0">
                <a:solidFill>
                  <a:srgbClr val="231F20"/>
                </a:solidFill>
                <a:latin typeface="Arial"/>
                <a:cs typeface="Arial"/>
              </a:rPr>
              <a:t>Training)</a:t>
            </a:r>
            <a:endParaRPr sz="19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227569" y="1112519"/>
            <a:ext cx="2354579" cy="1904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227569" y="1112519"/>
            <a:ext cx="2354580" cy="1916430"/>
          </a:xfrm>
          <a:custGeom>
            <a:avLst/>
            <a:gdLst/>
            <a:ahLst/>
            <a:cxnLst/>
            <a:rect l="l" t="t" r="r" b="b"/>
            <a:pathLst>
              <a:path w="2354579" h="1916430">
                <a:moveTo>
                  <a:pt x="0" y="1916429"/>
                </a:moveTo>
                <a:lnTo>
                  <a:pt x="2354579" y="1916429"/>
                </a:lnTo>
                <a:lnTo>
                  <a:pt x="2354579" y="0"/>
                </a:lnTo>
                <a:lnTo>
                  <a:pt x="0" y="0"/>
                </a:lnTo>
                <a:lnTo>
                  <a:pt x="0" y="1916429"/>
                </a:lnTo>
                <a:close/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9570" y="1219200"/>
            <a:ext cx="2621280" cy="1809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9570" y="1219200"/>
            <a:ext cx="2621280" cy="1809750"/>
          </a:xfrm>
          <a:custGeom>
            <a:avLst/>
            <a:gdLst/>
            <a:ahLst/>
            <a:cxnLst/>
            <a:rect l="l" t="t" r="r" b="b"/>
            <a:pathLst>
              <a:path w="2621280" h="1809750">
                <a:moveTo>
                  <a:pt x="0" y="1809750"/>
                </a:moveTo>
                <a:lnTo>
                  <a:pt x="2621280" y="1809750"/>
                </a:lnTo>
                <a:lnTo>
                  <a:pt x="2621280" y="0"/>
                </a:lnTo>
                <a:lnTo>
                  <a:pt x="0" y="0"/>
                </a:lnTo>
                <a:lnTo>
                  <a:pt x="0" y="1809750"/>
                </a:lnTo>
                <a:close/>
              </a:path>
            </a:pathLst>
          </a:custGeom>
          <a:ln w="381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37215" y="63500"/>
            <a:ext cx="1577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30" dirty="0"/>
              <a:t>C</a:t>
            </a:r>
            <a:r>
              <a:rPr spc="-120" dirty="0"/>
              <a:t>on</a:t>
            </a:r>
            <a:r>
              <a:rPr spc="-85" dirty="0"/>
              <a:t>t</a:t>
            </a:r>
            <a:r>
              <a:rPr spc="-225" dirty="0"/>
              <a:t>a</a:t>
            </a:r>
            <a:r>
              <a:rPr spc="-175" dirty="0"/>
              <a:t>c</a:t>
            </a:r>
            <a:r>
              <a:rPr spc="50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43600" y="2317822"/>
            <a:ext cx="3097530" cy="3136756"/>
          </a:xfrm>
          <a:prstGeom prst="rect">
            <a:avLst/>
          </a:prstGeom>
          <a:solidFill>
            <a:srgbClr val="9B9DA0"/>
          </a:solidFill>
          <a:ln w="38100">
            <a:solidFill>
              <a:srgbClr val="231F2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800100">
              <a:lnSpc>
                <a:spcPct val="100000"/>
              </a:lnSpc>
            </a:pPr>
            <a:r>
              <a:rPr sz="1600" b="1" u="sng" spc="-5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Gulf </a:t>
            </a:r>
            <a:r>
              <a:rPr sz="1600" b="1" u="sng" spc="-10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Coast</a:t>
            </a:r>
            <a:r>
              <a:rPr sz="1600" b="1" u="sng" spc="-204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70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Office</a:t>
            </a:r>
            <a:endParaRPr sz="1600" dirty="0">
              <a:latin typeface="Arial"/>
              <a:cs typeface="Arial"/>
            </a:endParaRPr>
          </a:p>
          <a:p>
            <a:pPr marL="182245" marR="175260" algn="ctr">
              <a:lnSpc>
                <a:spcPct val="100000"/>
              </a:lnSpc>
            </a:pP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812</a:t>
            </a:r>
            <a:r>
              <a:rPr sz="1600" b="1" spc="-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231F20"/>
                </a:solidFill>
                <a:latin typeface="Arial"/>
                <a:cs typeface="Arial"/>
              </a:rPr>
              <a:t>Downtowner</a:t>
            </a:r>
            <a:r>
              <a:rPr sz="1600" b="1" spc="-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70" dirty="0">
                <a:solidFill>
                  <a:srgbClr val="231F20"/>
                </a:solidFill>
                <a:latin typeface="Arial"/>
                <a:cs typeface="Arial"/>
              </a:rPr>
              <a:t>Blvd.</a:t>
            </a:r>
            <a:r>
              <a:rPr sz="1600" b="1" spc="-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rgbClr val="231F20"/>
                </a:solidFill>
                <a:latin typeface="Arial"/>
                <a:cs typeface="Arial"/>
              </a:rPr>
              <a:t>Suite</a:t>
            </a:r>
            <a:r>
              <a:rPr sz="1600" b="1" spc="-1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110" dirty="0">
                <a:solidFill>
                  <a:srgbClr val="231F20"/>
                </a:solidFill>
                <a:latin typeface="Arial"/>
                <a:cs typeface="Arial"/>
              </a:rPr>
              <a:t>A  </a:t>
            </a:r>
            <a:r>
              <a:rPr sz="1600" b="1" spc="-25" dirty="0">
                <a:solidFill>
                  <a:srgbClr val="231F20"/>
                </a:solidFill>
                <a:latin typeface="Arial"/>
                <a:cs typeface="Arial"/>
              </a:rPr>
              <a:t>Mobile, </a:t>
            </a:r>
            <a:r>
              <a:rPr sz="1600" b="1" spc="-135" dirty="0">
                <a:solidFill>
                  <a:srgbClr val="231F20"/>
                </a:solidFill>
                <a:latin typeface="Arial"/>
                <a:cs typeface="Arial"/>
              </a:rPr>
              <a:t>AL</a:t>
            </a:r>
            <a:r>
              <a:rPr sz="1600" b="1" spc="-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600" b="1" spc="-2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36609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462280" marR="454659" indent="40640" algn="ctr">
              <a:lnSpc>
                <a:spcPct val="100000"/>
              </a:lnSpc>
            </a:pPr>
            <a:r>
              <a:rPr lang="en-US" sz="1600" b="1" spc="-105" dirty="0">
                <a:solidFill>
                  <a:srgbClr val="231F20"/>
                </a:solidFill>
                <a:latin typeface="Arial"/>
                <a:cs typeface="Arial"/>
              </a:rPr>
              <a:t>Anthony Sandoval</a:t>
            </a:r>
          </a:p>
          <a:p>
            <a:pPr marL="462280" marR="454659" indent="40640" algn="ctr">
              <a:lnSpc>
                <a:spcPct val="100000"/>
              </a:lnSpc>
            </a:pPr>
            <a:r>
              <a:rPr lang="en-US" sz="1600" b="1" spc="-40" dirty="0">
                <a:solidFill>
                  <a:srgbClr val="231F20"/>
                </a:solidFill>
                <a:latin typeface="Arial"/>
                <a:cs typeface="Arial"/>
              </a:rPr>
              <a:t>VP of Logistics</a:t>
            </a:r>
          </a:p>
          <a:p>
            <a:pPr marL="462280" marR="454659" indent="40640" algn="ctr">
              <a:lnSpc>
                <a:spcPct val="100000"/>
              </a:lnSpc>
            </a:pPr>
            <a:r>
              <a:rPr lang="en-US" sz="1500" b="1" spc="-70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asandoval</a:t>
            </a:r>
            <a:r>
              <a:rPr sz="1500" b="1" spc="-70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@meridian.</a:t>
            </a:r>
            <a:r>
              <a:rPr lang="en-US" sz="1500" b="1" spc="-70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u</a:t>
            </a:r>
            <a:r>
              <a:rPr sz="1500" b="1" spc="-70" dirty="0">
                <a:solidFill>
                  <a:srgbClr val="231F20"/>
                </a:solidFill>
                <a:latin typeface="Arial"/>
                <a:cs typeface="Arial"/>
                <a:hlinkClick r:id="rId2"/>
              </a:rPr>
              <a:t>s </a:t>
            </a:r>
            <a:r>
              <a:rPr sz="1500" b="1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75" dirty="0">
                <a:solidFill>
                  <a:srgbClr val="231F20"/>
                </a:solidFill>
                <a:latin typeface="Arial"/>
                <a:cs typeface="Arial"/>
              </a:rPr>
              <a:t>Phone: </a:t>
            </a:r>
            <a:r>
              <a:rPr sz="1600" b="1" spc="-15" dirty="0">
                <a:solidFill>
                  <a:srgbClr val="231F20"/>
                </a:solidFill>
                <a:latin typeface="Arial"/>
                <a:cs typeface="Arial"/>
              </a:rPr>
              <a:t>(251)</a:t>
            </a:r>
            <a:r>
              <a:rPr sz="1600" b="1" spc="-2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345-6776</a:t>
            </a:r>
            <a:endParaRPr sz="1600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spc="-110" dirty="0">
                <a:solidFill>
                  <a:srgbClr val="231F20"/>
                </a:solidFill>
                <a:latin typeface="Arial"/>
                <a:cs typeface="Arial"/>
              </a:rPr>
              <a:t>Fax: </a:t>
            </a:r>
            <a:r>
              <a:rPr sz="1600" b="1" spc="-15" dirty="0">
                <a:solidFill>
                  <a:srgbClr val="231F20"/>
                </a:solidFill>
                <a:latin typeface="Arial"/>
                <a:cs typeface="Arial"/>
              </a:rPr>
              <a:t>(251)</a:t>
            </a:r>
            <a:r>
              <a:rPr sz="1600" b="1" spc="-1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217-1040</a:t>
            </a:r>
            <a:endParaRPr lang="en-US" sz="1600" b="1" spc="-5" dirty="0">
              <a:solidFill>
                <a:srgbClr val="231F20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lang="en-US" sz="1600" b="1" spc="-5" dirty="0">
              <a:solidFill>
                <a:srgbClr val="231F20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50900" y="1865416"/>
            <a:ext cx="3644899" cy="4549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322</Words>
  <Application>Microsoft Macintosh PowerPoint</Application>
  <PresentationFormat>Custom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Arial-BoldItalicMT</vt:lpstr>
      <vt:lpstr>Calibri</vt:lpstr>
      <vt:lpstr>Times New Roman</vt:lpstr>
      <vt:lpstr>Office Theme</vt:lpstr>
      <vt:lpstr>Training Division</vt:lpstr>
      <vt:lpstr>Mission</vt:lpstr>
      <vt:lpstr>Services</vt:lpstr>
      <vt:lpstr>Services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Samanth Yarbrough</cp:lastModifiedBy>
  <cp:revision>3</cp:revision>
  <dcterms:created xsi:type="dcterms:W3CDTF">2018-06-25T19:57:15Z</dcterms:created>
  <dcterms:modified xsi:type="dcterms:W3CDTF">2025-04-15T14:22:41Z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2016-10-03T00:00:00Z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2018-06-25T00:00:00Z</vt:filetime>
  </property>
</Properties>
</file>